
<file path=[Content_Types].xml><?xml version="1.0" encoding="utf-8"?>
<Types xmlns="http://schemas.openxmlformats.org/package/2006/content-types">
  <Default ContentType="application/vnd.openxmlformats-package.relationships+xml" Extension="rels"/>
  <Default ContentType="image/jpeg" Extension="jpeg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8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8" r:id="rId18"/>
    <p:sldId id="276" r:id="rId19"/>
    <p:sldId id="275" r:id="rId20"/>
    <p:sldId id="277" r:id="rId21"/>
    <p:sldId id="279" r:id="rId22"/>
    <p:sldId id="262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Tx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Relationship Id="rId7" Type="http://schemas.openxmlformats.org/officeDocument/2006/relationships/image" Target="../media/image2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Relationship Id="rId6" Type="http://schemas.openxmlformats.org/officeDocument/2006/relationships/image" Target="../media/image4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Relationship Id="rId5" Type="http://schemas.openxmlformats.org/officeDocument/2006/relationships/image" Target="../media/image48.jpeg" /><Relationship Id="rId6" Type="http://schemas.openxmlformats.org/officeDocument/2006/relationships/image" Target="../media/image4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80728"/>
            <a:ext cx="8229600" cy="1440160"/>
          </a:xfrm>
        </p:spPr>
        <p:txBody>
          <a:bodyPr/>
          <a:lstStyle/>
          <a:p>
            <a:r>
              <a:rPr lang="ru-RU" smtClean="0"/>
              <a:t>Курчатов – для Всех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Проект  активной социальной ответственности</a:t>
            </a:r>
          </a:p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188641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/>
              <a:t>Автономная некоммерческая организация </a:t>
            </a:r>
          </a:p>
          <a:p>
            <a:pPr algn="ctr"/>
            <a:r>
              <a:rPr lang="ru-RU" sz="1600" smtClean="0"/>
              <a:t>«Центр психолого-педагогической, медицинской и социальной помощи «Добрыня»</a:t>
            </a:r>
          </a:p>
          <a:p>
            <a:endParaRPr lang="ru-RU" sz="1600"/>
          </a:p>
        </p:txBody>
      </p:sp>
      <p:sp>
        <p:nvSpPr>
          <p:cNvPr id="5" name="TextBox 4"/>
          <p:cNvSpPr txBox="1"/>
          <p:nvPr/>
        </p:nvSpPr>
        <p:spPr>
          <a:xfrm>
            <a:off x="1907704" y="60212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Курчатов 2020г</a:t>
            </a:r>
            <a:r>
              <a:rPr lang="ru-RU" smtClean="0"/>
              <a:t>.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9" name="Picture 9" descr="H:\рокарий\IMG_58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111" t="12500" r="5559"/>
          <a:stretch>
            <a:fillRect/>
          </a:stretch>
        </p:blipFill>
        <p:spPr bwMode="auto">
          <a:xfrm>
            <a:off x="467544" y="1052736"/>
            <a:ext cx="2983152" cy="20882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err="1" smtClean="0"/>
              <a:t>Рокарий большой – вблизи хр. С. Саровского – верхний ярус.</a:t>
            </a:r>
            <a:br>
              <a:rPr lang="ru-RU" sz="2800" err="1" smtClean="0"/>
            </a:br>
            <a:endParaRPr lang="ru-RU" sz="2800"/>
          </a:p>
        </p:txBody>
      </p:sp>
      <p:pic>
        <p:nvPicPr>
          <p:cNvPr id="20484" name="Picture 4" descr="E:\Сергеева С.И\рокарий\P80503-11504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4048" y="105273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E:\Сергеева С.И\клумбы апрель\IMG_0573.JPG"/>
          <p:cNvPicPr>
            <a:picLocks noChangeAspect="1" noChangeArrowheads="1"/>
          </p:cNvPicPr>
          <p:nvPr/>
        </p:nvPicPr>
        <p:blipFill>
          <a:blip r:embed="rId4"/>
          <a:srcRect l="12245" r="10204" b="17347"/>
          <a:stretch>
            <a:fillRect/>
          </a:stretch>
        </p:blipFill>
        <p:spPr bwMode="auto">
          <a:xfrm>
            <a:off x="251520" y="4550809"/>
            <a:ext cx="2952328" cy="209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E:\Сергеева С.И\клумбы апрель\IMG_0574.JPG"/>
          <p:cNvPicPr>
            <a:picLocks noChangeAspect="1" noChangeArrowheads="1"/>
          </p:cNvPicPr>
          <p:nvPr/>
        </p:nvPicPr>
        <p:blipFill>
          <a:blip r:embed="rId5"/>
          <a:srcRect l="7246" r="4348" b="4348"/>
          <a:stretch>
            <a:fillRect/>
          </a:stretch>
        </p:blipFill>
        <p:spPr bwMode="auto">
          <a:xfrm>
            <a:off x="2483768" y="2636912"/>
            <a:ext cx="3888432" cy="2804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:\рокарий\IMG_5812.JPG"/>
          <p:cNvPicPr>
            <a:picLocks noChangeAspect="1" noChangeArrowheads="1"/>
          </p:cNvPicPr>
          <p:nvPr/>
        </p:nvPicPr>
        <p:blipFill>
          <a:blip r:embed="rId6"/>
          <a:srcRect l="-1725" t="11111" r="24393" b="0"/>
          <a:stretch>
            <a:fillRect/>
          </a:stretch>
        </p:blipFill>
        <p:spPr bwMode="auto">
          <a:xfrm>
            <a:off x="5580112" y="4221088"/>
            <a:ext cx="3227945" cy="247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3" name="Picture 1" descr="G:\2020-08-30 14-02-5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4008" y="3861048"/>
            <a:ext cx="43524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Комиссарова АА\Desktop\пригодится\IMG_5968.JPG"/>
          <p:cNvPicPr>
            <a:picLocks noChangeAspect="1" noChangeArrowheads="1"/>
          </p:cNvPicPr>
          <p:nvPr/>
        </p:nvPicPr>
        <p:blipFill>
          <a:blip r:embed="rId3"/>
          <a:srcRect l="9195"/>
          <a:stretch>
            <a:fillRect/>
          </a:stretch>
        </p:blipFill>
        <p:spPr bwMode="auto">
          <a:xfrm>
            <a:off x="179512" y="908720"/>
            <a:ext cx="284431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smtClean="0"/>
              <a:t>Клумба на территории детского городка «Изумрудный»</a:t>
            </a:r>
            <a:br>
              <a:rPr lang="ru-RU" sz="2400" smtClean="0"/>
            </a:br>
            <a:endParaRPr lang="ru-RU" sz="2400"/>
          </a:p>
        </p:txBody>
      </p:sp>
      <p:pic>
        <p:nvPicPr>
          <p:cNvPr id="21506" name="Picture 2" descr="C:\Users\Комиссарова АА\Desktop\пригодится\IMG_587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7517" t="9367" r="10494" b="3209"/>
          <a:stretch>
            <a:fillRect/>
          </a:stretch>
        </p:blipFill>
        <p:spPr bwMode="auto">
          <a:xfrm>
            <a:off x="5796136" y="692696"/>
            <a:ext cx="3192569" cy="258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E:\Уборка клумб 2018\IMG_5733.JPG"/>
          <p:cNvPicPr>
            <a:picLocks noChangeAspect="1" noChangeArrowheads="1"/>
          </p:cNvPicPr>
          <p:nvPr/>
        </p:nvPicPr>
        <p:blipFill>
          <a:blip r:embed="rId5"/>
          <a:srcRect t="17143" r="2857" b="17143"/>
          <a:stretch>
            <a:fillRect/>
          </a:stretch>
        </p:blipFill>
        <p:spPr bwMode="auto">
          <a:xfrm>
            <a:off x="107504" y="3933056"/>
            <a:ext cx="4634135" cy="208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79912" y="2924944"/>
            <a:ext cx="26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..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5" t="4335" r="10641" b="0"/>
          <a:stretch>
            <a:fillRect/>
          </a:stretch>
        </p:blipFill>
        <p:spPr>
          <a:xfrm>
            <a:off x="2771800" y="1556792"/>
            <a:ext cx="2664296" cy="233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Комиссарова АА\Desktop\нс\DJI_0913.JPG"/>
          <p:cNvPicPr>
            <a:picLocks noChangeAspect="1" noChangeArrowheads="1"/>
          </p:cNvPicPr>
          <p:nvPr/>
        </p:nvPicPr>
        <p:blipFill>
          <a:blip r:embed="rId7"/>
          <a:srcRect l="26598" t="6061" r="17152" b="0"/>
          <a:stretch>
            <a:fillRect/>
          </a:stretch>
        </p:blipFill>
        <p:spPr bwMode="auto">
          <a:xfrm>
            <a:off x="5292080" y="2636912"/>
            <a:ext cx="237626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1" name="Picture 3" descr="C:\Users\Комиссарова АА\Desktop\пригодится\20180525_093854.jpg"/>
          <p:cNvPicPr>
            <a:picLocks noChangeAspect="1" noChangeArrowheads="1"/>
          </p:cNvPicPr>
          <p:nvPr/>
        </p:nvPicPr>
        <p:blipFill>
          <a:blip r:embed="rId2"/>
          <a:srcRect b="12963"/>
          <a:stretch>
            <a:fillRect/>
          </a:stretch>
        </p:blipFill>
        <p:spPr bwMode="auto">
          <a:xfrm>
            <a:off x="6444208" y="332656"/>
            <a:ext cx="232685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sz="2800" err="1" smtClean="0"/>
              <a:t>Рокарий малый за памятником </a:t>
            </a:r>
            <a:br>
              <a:rPr lang="ru-RU" sz="2800" err="1" smtClean="0"/>
            </a:br>
            <a:r>
              <a:rPr lang="ru-RU" sz="2800" err="1" smtClean="0"/>
              <a:t>«Пограничный знак».</a:t>
            </a:r>
            <a:br>
              <a:rPr lang="ru-RU" sz="2800" err="1" smtClean="0"/>
            </a:br>
            <a:endParaRPr lang="ru-RU" sz="2800"/>
          </a:p>
        </p:txBody>
      </p:sp>
      <p:pic>
        <p:nvPicPr>
          <p:cNvPr id="22530" name="Picture 2" descr="C:\Users\Комиссарова АА\Desktop\пригодится\20170404_14275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542" r="3506"/>
          <a:stretch>
            <a:fillRect/>
          </a:stretch>
        </p:blipFill>
        <p:spPr bwMode="auto">
          <a:xfrm>
            <a:off x="3635896" y="3573016"/>
            <a:ext cx="4680520" cy="292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Комиссарова АА\Desktop\пригодится\P80511-09393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9592" y="4293096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Комиссарова АА\Desktop\нс\vlcsnap-2020-05-22-11h41m47s12.png"/>
          <p:cNvPicPr>
            <a:picLocks noChangeAspect="1" noChangeArrowheads="1"/>
          </p:cNvPicPr>
          <p:nvPr/>
        </p:nvPicPr>
        <p:blipFill>
          <a:blip r:embed="rId5"/>
          <a:srcRect l="18303" r="9893"/>
          <a:stretch>
            <a:fillRect/>
          </a:stretch>
        </p:blipFill>
        <p:spPr bwMode="auto">
          <a:xfrm>
            <a:off x="683567" y="1196752"/>
            <a:ext cx="385190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smtClean="0"/>
              <a:t>Буковая поляна </a:t>
            </a:r>
            <a:br>
              <a:rPr lang="ru-RU" sz="2400" smtClean="0"/>
            </a:br>
            <a:r>
              <a:rPr lang="ru-RU" sz="2400" smtClean="0"/>
              <a:t> вблизи хр. С. Саровского – верхний ярус.</a:t>
            </a:r>
            <a:br>
              <a:rPr lang="ru-RU" sz="2000" smtClean="0"/>
            </a:br>
            <a:endParaRPr lang="ru-RU" sz="2000"/>
          </a:p>
        </p:txBody>
      </p:sp>
      <p:pic>
        <p:nvPicPr>
          <p:cNvPr id="23554" name="Picture 2" descr="C:\Users\Комиссарова АА\Desktop\пригодится\IMG_05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2" r="5628"/>
          <a:stretch>
            <a:fillRect/>
          </a:stretch>
        </p:blipFill>
        <p:spPr bwMode="auto">
          <a:xfrm>
            <a:off x="539552" y="3717032"/>
            <a:ext cx="3888432" cy="298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E:\Сергеева С.И\апрель 2019\IMG_052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39952" y="1268760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H:\пригодится\IMG_9199.JPG"/>
          <p:cNvPicPr>
            <a:picLocks noChangeAspect="1" noChangeArrowheads="1"/>
          </p:cNvPicPr>
          <p:nvPr/>
        </p:nvPicPr>
        <p:blipFill>
          <a:blip r:embed="rId4"/>
          <a:srcRect l="7132" t="9524" r="11916" b="7143"/>
          <a:stretch>
            <a:fillRect/>
          </a:stretch>
        </p:blipFill>
        <p:spPr bwMode="auto">
          <a:xfrm>
            <a:off x="5148064" y="4509120"/>
            <a:ext cx="3024336" cy="207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 l="18605" t="11628" r="33333" b="13953"/>
          <a:stretch>
            <a:fillRect/>
          </a:stretch>
        </p:blipFill>
        <p:spPr bwMode="auto">
          <a:xfrm>
            <a:off x="1187624" y="1052736"/>
            <a:ext cx="2592288" cy="267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smtClean="0"/>
              <a:t>«Сухой ручей» – вблизи Парка птиц</a:t>
            </a:r>
            <a:endParaRPr lang="ru-RU" sz="2400"/>
          </a:p>
        </p:txBody>
      </p:sp>
      <p:pic>
        <p:nvPicPr>
          <p:cNvPr id="1026" name="Picture 2" descr="G:\2020-09-04 10-17-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7620" y="764704"/>
            <a:ext cx="4442836" cy="249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1" name="Picture 1" descr="G:\2020-09-03 12-07-14.JPG"/>
          <p:cNvPicPr>
            <a:picLocks noChangeAspect="1" noChangeArrowheads="1"/>
          </p:cNvPicPr>
          <p:nvPr/>
        </p:nvPicPr>
        <p:blipFill>
          <a:blip r:embed="rId3"/>
          <a:srcRect t="14458" b="32530"/>
          <a:stretch>
            <a:fillRect/>
          </a:stretch>
        </p:blipFill>
        <p:spPr bwMode="auto">
          <a:xfrm>
            <a:off x="5796137" y="908720"/>
            <a:ext cx="2677490" cy="252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G:\2020-09-01 15-51-19.JPG"/>
          <p:cNvPicPr>
            <a:picLocks noChangeAspect="1" noChangeArrowheads="1"/>
          </p:cNvPicPr>
          <p:nvPr/>
        </p:nvPicPr>
        <p:blipFill>
          <a:blip r:embed="rId4"/>
          <a:srcRect l="21575" t="20874" r="15020" b="12329"/>
          <a:stretch>
            <a:fillRect/>
          </a:stretch>
        </p:blipFill>
        <p:spPr bwMode="auto">
          <a:xfrm>
            <a:off x="179512" y="3140968"/>
            <a:ext cx="388843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2020-09-04 10-18-19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99592" y="5157192"/>
            <a:ext cx="2656295" cy="149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2020-09-04 10-38-53.JPG"/>
          <p:cNvPicPr>
            <a:picLocks noChangeAspect="1" noChangeArrowheads="1"/>
          </p:cNvPicPr>
          <p:nvPr/>
        </p:nvPicPr>
        <p:blipFill>
          <a:blip r:embed="rId6"/>
          <a:srcRect l="18000" t="6000" b="8000"/>
          <a:stretch>
            <a:fillRect/>
          </a:stretch>
        </p:blipFill>
        <p:spPr bwMode="auto">
          <a:xfrm>
            <a:off x="4017892" y="3429000"/>
            <a:ext cx="4898219" cy="288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9" name="Picture 3" descr="G:\2020-09-09 10-42-09.JPG"/>
          <p:cNvPicPr>
            <a:picLocks noChangeAspect="1" noChangeArrowheads="1"/>
          </p:cNvPicPr>
          <p:nvPr/>
        </p:nvPicPr>
        <p:blipFill>
          <a:blip r:embed="rId2"/>
          <a:srcRect l="6250" t="11111" r="10938" b="0"/>
          <a:stretch>
            <a:fillRect/>
          </a:stretch>
        </p:blipFill>
        <p:spPr bwMode="auto">
          <a:xfrm>
            <a:off x="4644008" y="4077072"/>
            <a:ext cx="417421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62056" cy="792088"/>
          </a:xfrm>
        </p:spPr>
        <p:txBody>
          <a:bodyPr>
            <a:normAutofit fontScale="90000"/>
          </a:bodyPr>
          <a:lstStyle/>
          <a:p>
            <a:r>
              <a:rPr lang="ru-RU" sz="2400" smtClean="0"/>
              <a:t>«Барбарисовая поляна»</a:t>
            </a:r>
            <a:br>
              <a:rPr lang="ru-RU" sz="2400" smtClean="0"/>
            </a:br>
            <a:r>
              <a:rPr lang="ru-RU" sz="2400" smtClean="0"/>
              <a:t> – набережная «Теплый берег».</a:t>
            </a:r>
            <a:br>
              <a:rPr lang="ru-RU" sz="2400" smtClean="0"/>
            </a:br>
            <a:endParaRPr lang="ru-RU" sz="2400"/>
          </a:p>
        </p:txBody>
      </p:sp>
      <p:pic>
        <p:nvPicPr>
          <p:cNvPr id="9217" name="Picture 1" descr="G:\2020-09-07 19-22-5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9508" y="764704"/>
            <a:ext cx="320035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G:\2020-09-04 10-51-1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7500" t="11111" r="7500" b="8889"/>
          <a:stretch>
            <a:fillRect/>
          </a:stretch>
        </p:blipFill>
        <p:spPr bwMode="auto">
          <a:xfrm>
            <a:off x="1331640" y="1916832"/>
            <a:ext cx="4465597" cy="236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G:\2020-09-09 10-09-51.JPG"/>
          <p:cNvPicPr>
            <a:picLocks noChangeAspect="1" noChangeArrowheads="1"/>
          </p:cNvPicPr>
          <p:nvPr/>
        </p:nvPicPr>
        <p:blipFill>
          <a:blip r:embed="rId5"/>
          <a:srcRect l="7031" r="13281"/>
          <a:stretch>
            <a:fillRect/>
          </a:stretch>
        </p:blipFill>
        <p:spPr bwMode="auto">
          <a:xfrm>
            <a:off x="5220072" y="764703"/>
            <a:ext cx="3600400" cy="254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G:\2020-09-10 12-38-03.JPG"/>
          <p:cNvPicPr>
            <a:picLocks noChangeAspect="1" noChangeArrowheads="1"/>
          </p:cNvPicPr>
          <p:nvPr/>
        </p:nvPicPr>
        <p:blipFill>
          <a:blip r:embed="rId6"/>
          <a:srcRect t="16667" r="36667" b="23333"/>
          <a:stretch>
            <a:fillRect/>
          </a:stretch>
        </p:blipFill>
        <p:spPr bwMode="auto">
          <a:xfrm>
            <a:off x="323528" y="4293096"/>
            <a:ext cx="418890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smtClean="0"/>
              <a:t>Клумбы № 1, 2, 3, 4 – в Парке птиц</a:t>
            </a:r>
            <a:br>
              <a:rPr lang="ru-RU" sz="2400" smtClean="0"/>
            </a:br>
            <a:endParaRPr lang="ru-RU" sz="2400"/>
          </a:p>
        </p:txBody>
      </p:sp>
      <p:pic>
        <p:nvPicPr>
          <p:cNvPr id="8194" name="Picture 2" descr="G:\2020-09-04 11-35-0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7504" y="908720"/>
            <a:ext cx="524858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DCIM\231_PANA\P2310621.JPG"/>
          <p:cNvPicPr>
            <a:picLocks noChangeAspect="1" noChangeArrowheads="1"/>
          </p:cNvPicPr>
          <p:nvPr/>
        </p:nvPicPr>
        <p:blipFill>
          <a:blip r:embed="rId3"/>
          <a:srcRect b="2381"/>
          <a:stretch>
            <a:fillRect/>
          </a:stretch>
        </p:blipFill>
        <p:spPr bwMode="auto">
          <a:xfrm>
            <a:off x="179512" y="4124650"/>
            <a:ext cx="3240360" cy="2372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DCIM\231_PANA\P2310635.JPG"/>
          <p:cNvPicPr>
            <a:picLocks noChangeAspect="1" noChangeArrowheads="1"/>
          </p:cNvPicPr>
          <p:nvPr/>
        </p:nvPicPr>
        <p:blipFill>
          <a:blip r:embed="rId4"/>
          <a:srcRect l="22436" t="7692" r="5769" b="5769"/>
          <a:stretch>
            <a:fillRect/>
          </a:stretch>
        </p:blipFill>
        <p:spPr bwMode="auto">
          <a:xfrm>
            <a:off x="6156176" y="836712"/>
            <a:ext cx="1944216" cy="312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 descr="G:\2020-09-04 11-34-4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>
            <a:off x="3563888" y="3933056"/>
            <a:ext cx="4972844" cy="279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smtClean="0"/>
              <a:t>АНО «ЦППМСП «Добрыня» - мастерская растениеводства (питомник) </a:t>
            </a:r>
            <a:endParaRPr lang="ru-RU" sz="2800"/>
          </a:p>
        </p:txBody>
      </p:sp>
      <p:pic>
        <p:nvPicPr>
          <p:cNvPr id="26629" name="Picture 5" descr="H:\клумбы\IMG_73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44008" y="1196752"/>
            <a:ext cx="4103564" cy="273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E:\Сергеева С.И\питомник\IMG_729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1196752"/>
            <a:ext cx="4104456" cy="2736304"/>
          </a:xfrm>
          <a:prstGeom prst="rect">
            <a:avLst/>
          </a:prstGeom>
          <a:noFill/>
        </p:spPr>
      </p:pic>
      <p:pic>
        <p:nvPicPr>
          <p:cNvPr id="26628" name="Picture 4" descr="H:\клумбы\IMG_7332.JPG"/>
          <p:cNvPicPr>
            <a:picLocks noChangeAspect="1" noChangeArrowheads="1"/>
          </p:cNvPicPr>
          <p:nvPr/>
        </p:nvPicPr>
        <p:blipFill>
          <a:blip r:embed="rId4"/>
          <a:srcRect r="8889"/>
          <a:stretch>
            <a:fillRect/>
          </a:stretch>
        </p:blipFill>
        <p:spPr bwMode="auto">
          <a:xfrm>
            <a:off x="5292080" y="4005064"/>
            <a:ext cx="364120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C:\Users\Комиссарова АА\Desktop\пригодится\P80918-092629.jpg"/>
          <p:cNvPicPr>
            <a:picLocks noChangeAspect="1" noChangeArrowheads="1"/>
          </p:cNvPicPr>
          <p:nvPr/>
        </p:nvPicPr>
        <p:blipFill>
          <a:blip r:embed="rId5"/>
          <a:srcRect t="11527" b="14789"/>
          <a:stretch>
            <a:fillRect/>
          </a:stretch>
        </p:blipFill>
        <p:spPr bwMode="auto">
          <a:xfrm>
            <a:off x="179512" y="4653136"/>
            <a:ext cx="364840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7" descr="E:\Сергеева С.И\питомник\IMG_7298.JPG"/>
          <p:cNvPicPr>
            <a:picLocks noChangeAspect="1" noChangeArrowheads="1"/>
          </p:cNvPicPr>
          <p:nvPr/>
        </p:nvPicPr>
        <p:blipFill>
          <a:blip r:embed="rId6"/>
          <a:srcRect r="18841"/>
          <a:stretch>
            <a:fillRect/>
          </a:stretch>
        </p:blipFill>
        <p:spPr bwMode="auto">
          <a:xfrm>
            <a:off x="2339752" y="3140968"/>
            <a:ext cx="333115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smtClean="0"/>
              <a:t>Механизмы вовлечения- Проведение публичных мероприятий на благоустроенном пространстве;</a:t>
            </a:r>
            <a:br>
              <a:rPr lang="ru-RU" sz="2400" smtClean="0"/>
            </a:br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220072" y="162880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Мастер- класс</a:t>
            </a:r>
            <a:r>
              <a:rPr lang="ru-RU" b="1" smtClean="0"/>
              <a:t> на территории </a:t>
            </a:r>
          </a:p>
          <a:p>
            <a:r>
              <a:rPr lang="ru-RU" b="1" smtClean="0"/>
              <a:t>детского городка «Изумрудный»</a:t>
            </a:r>
            <a:endParaRPr lang="ru-RU"/>
          </a:p>
        </p:txBody>
      </p:sp>
      <p:pic>
        <p:nvPicPr>
          <p:cNvPr id="25603" name="Picture 3" descr="E:\мастер-классы\день города 2018\IMG_77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1520" y="1196752"/>
            <a:ext cx="4683522" cy="312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E:\мастер-классы\день города 2018\IMG_777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23928" y="3356992"/>
            <a:ext cx="50765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smtClean="0"/>
              <a:t>Способ коммуникации - Информация о реализации проекта и его развитии публикуется в социальных сетях и СМИ.</a:t>
            </a:r>
            <a:br>
              <a:rPr lang="ru-RU" sz="2400" smtClean="0"/>
            </a:br>
            <a:endParaRPr lang="ru-RU" sz="2400"/>
          </a:p>
        </p:txBody>
      </p:sp>
      <p:pic>
        <p:nvPicPr>
          <p:cNvPr id="24578" name="Picture 2" descr="H:\рокарий\IMG_58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3568" y="1484784"/>
            <a:ext cx="2955330" cy="197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H:\клумбы\IMG_253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23928" y="1484784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H:\клумбы\IMG_2536.JPG"/>
          <p:cNvPicPr>
            <a:picLocks noChangeAspect="1" noChangeArrowheads="1"/>
          </p:cNvPicPr>
          <p:nvPr/>
        </p:nvPicPr>
        <p:blipFill>
          <a:blip r:embed="rId4"/>
          <a:srcRect t="31258" r="15323" b="2612"/>
          <a:stretch>
            <a:fillRect/>
          </a:stretch>
        </p:blipFill>
        <p:spPr bwMode="auto">
          <a:xfrm>
            <a:off x="827584" y="3573016"/>
            <a:ext cx="252028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1800" smtClean="0"/>
              <a:t>Социальный проект: « </a:t>
            </a:r>
            <a:r>
              <a:rPr lang="ru-RU" sz="3600" smtClean="0"/>
              <a:t>Курчатов - для Всех</a:t>
            </a:r>
            <a:r>
              <a:rPr lang="ru-RU" sz="1800" smtClean="0"/>
              <a:t>»</a:t>
            </a:r>
            <a:endParaRPr lang="ru-RU" sz="1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/>
          <a:lstStyle/>
          <a:p>
            <a:pPr algn="just"/>
            <a:r>
              <a:rPr lang="ru-RU" smtClean="0"/>
              <a:t>Активные, неравнодушные члены общества решают актуальные проблемы, создают проекты и внедряют их в жизнь. При реализации таких проектов происходит объединение ресурсов власти, бизнес - сообщества и населения, таким образом, происходит включение в решение общих проблем самых разных категорий населения, то есть социальный проект можно рассматривать как деятельность по преобразованию социальной действительности.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smtClean="0"/>
              <a:t>Механизм участия-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/>
          </a:bodyPr>
          <a:lstStyle/>
          <a:p>
            <a:pPr algn="just"/>
            <a:r>
              <a:rPr lang="ru-RU" sz="1800" smtClean="0"/>
              <a:t>Изучение теоретического материала для практического применения полученных умений и навыков получателями социальных услуг на базе мастерской растениеводства.</a:t>
            </a:r>
          </a:p>
          <a:p>
            <a:pPr algn="just"/>
            <a:r>
              <a:rPr lang="ru-RU" sz="1800" smtClean="0"/>
              <a:t>Выбор тематических точек для разработки дизайн – проекта.</a:t>
            </a:r>
          </a:p>
          <a:p>
            <a:pPr algn="just"/>
            <a:r>
              <a:rPr lang="ru-RU" sz="1800" smtClean="0"/>
              <a:t>Согласование с администрацией города, главным архитектором, коммунальными службами озеленения.</a:t>
            </a:r>
          </a:p>
          <a:p>
            <a:pPr algn="just"/>
            <a:r>
              <a:rPr lang="ru-RU" sz="1800" smtClean="0"/>
              <a:t>Подбор безопасных (не ядовитых) растений и малых форм, пропаганда антивандальных принципов.</a:t>
            </a:r>
          </a:p>
          <a:p>
            <a:pPr algn="just"/>
            <a:r>
              <a:rPr lang="ru-RU" sz="1800" smtClean="0"/>
              <a:t>Проведение агрономических мероприятий до стадии взросления высаженных растений.</a:t>
            </a:r>
          </a:p>
          <a:p>
            <a:pPr algn="just"/>
            <a:r>
              <a:rPr lang="ru-RU" sz="1800" smtClean="0"/>
              <a:t>Сотрудничество с коммунальными службами озеленения города.</a:t>
            </a:r>
          </a:p>
          <a:p>
            <a:pPr algn="just"/>
            <a:r>
              <a:rPr lang="ru-RU" sz="1800" smtClean="0"/>
              <a:t>Привлечение инициативных групп, партнеров, спонсоров.</a:t>
            </a:r>
          </a:p>
          <a:p>
            <a:pPr algn="just"/>
            <a:r>
              <a:rPr lang="ru-RU" sz="1800" smtClean="0"/>
              <a:t>Уход и дальнейшая гармонизация закрепленных территорий.</a:t>
            </a:r>
          </a:p>
          <a:p>
            <a:pPr algn="just"/>
            <a:r>
              <a:rPr lang="ru-RU" sz="1800" smtClean="0"/>
              <a:t>Распространение и реклама выращенного в питомнике АНО «ЦППМСП «Добрыня»  посадочного материала.</a:t>
            </a:r>
            <a:endParaRPr lang="ru-RU" sz="1800"/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smtClean="0"/>
              <a:t>Результат практики:</a:t>
            </a:r>
            <a:br>
              <a:rPr lang="ru-RU" sz="2400" smtClean="0"/>
            </a:br>
            <a:endParaRPr lang="ru-RU" sz="2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pPr algn="just"/>
            <a:r>
              <a:rPr lang="ru-RU" sz="2400" smtClean="0"/>
              <a:t>Создание условий для направления мировосприятия  жителей Курчатова по пути разрушения стереотипов о людях с психоневрологической патологией, формирование толерантности в обществе, демонстрация значимости и положительного результата социальной ответственности. </a:t>
            </a:r>
          </a:p>
          <a:p>
            <a:pPr algn="just"/>
            <a:r>
              <a:rPr lang="ru-RU" sz="2400" smtClean="0"/>
              <a:t>Благоустройство закрепленных территорий.</a:t>
            </a:r>
          </a:p>
          <a:p>
            <a:pPr algn="just"/>
            <a:r>
              <a:rPr lang="ru-RU" sz="2400" smtClean="0"/>
              <a:t>Распространение положительного опыта взаимодействия инициативных групп, жителей г. Курчатова и получателей соц. услуг АНО «ЦППМСП «Добрыня». </a:t>
            </a:r>
          </a:p>
          <a:p>
            <a:pPr algn="just"/>
            <a:r>
              <a:rPr lang="ru-RU" sz="2400" smtClean="0"/>
              <a:t>Создание и поддержка имиджа АНО «ЦППМСП «Добрыня».</a:t>
            </a:r>
          </a:p>
          <a:p>
            <a:pPr algn="just"/>
            <a:endParaRPr lang="ru-RU" sz="2400" smtClean="0"/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2400" smtClean="0"/>
              <a:t>Повторяемость</a:t>
            </a:r>
            <a:br>
              <a:rPr lang="ru-RU" sz="2400" smtClean="0"/>
            </a:br>
            <a:r>
              <a:rPr lang="ru-RU" sz="2400" smtClean="0"/>
              <a:t>Сроки реализации проекта – 2017г. -2020г.</a:t>
            </a:r>
            <a:br>
              <a:rPr lang="ru-RU" sz="2400" smtClean="0"/>
            </a:br>
            <a:r>
              <a:rPr lang="ru-RU" sz="2400" smtClean="0"/>
              <a:t>Закрепленные территории требуют постоянного ухода и гармонизации.</a:t>
            </a:r>
            <a:br>
              <a:rPr lang="ru-RU" sz="2400" smtClean="0"/>
            </a:br>
            <a:br>
              <a:rPr lang="ru-RU" sz="2400" smtClean="0"/>
            </a:br>
            <a:endParaRPr lang="ru-RU" sz="2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 algn="ctr">
              <a:buNone/>
            </a:pPr>
            <a:r>
              <a:rPr lang="ru-RU" sz="3600" smtClean="0"/>
              <a:t>Спасибо за внимание.</a:t>
            </a:r>
            <a:endParaRPr lang="ru-RU" sz="3600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smtClean="0"/>
              <a:t>Цель проекта: консолидация усилий по улучшению жизни горожан г. Курчатова.</a:t>
            </a:r>
            <a:endParaRPr lang="ru-RU" sz="2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smtClean="0"/>
              <a:t>Задачи проекта:</a:t>
            </a:r>
          </a:p>
          <a:p>
            <a:r>
              <a:rPr lang="ru-RU" sz="1800" smtClean="0"/>
              <a:t>Формирование у получателей социальных услуг АНО «ЦППМСП «Добрыня» гражданской позиции социальной активности в роли инициативных жителей города.</a:t>
            </a:r>
          </a:p>
          <a:p>
            <a:r>
              <a:rPr lang="ru-RU" sz="1800" smtClean="0"/>
              <a:t>Формирование понятия – доступная среда.</a:t>
            </a:r>
          </a:p>
          <a:p>
            <a:r>
              <a:rPr lang="ru-RU" sz="1800" smtClean="0"/>
              <a:t>Актуализация проблемы социальной ответственности,  взаимодействия инициативных групп и получателей соц. услуг АНО «ЦППМСП «Добрыня».</a:t>
            </a:r>
          </a:p>
          <a:p>
            <a:r>
              <a:rPr lang="ru-RU" sz="1800" smtClean="0"/>
              <a:t>Содействие личностному и социальному развитию получателей социальных услуг  АНО «ЦППМСП «Добрыня».</a:t>
            </a:r>
          </a:p>
          <a:p>
            <a:r>
              <a:rPr lang="ru-RU" sz="1800" smtClean="0"/>
              <a:t>Разработка и внедрение моделей интеграционных форм социализации и социального обслуживания в полустационарной форме лиц с психоневрологическими заболеваниями.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smtClean="0"/>
              <a:t>Прогнозируемые эффекты и результаты: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осуществление проекта – «Курчатов для Всех» позволит:</a:t>
            </a:r>
          </a:p>
          <a:p>
            <a:r>
              <a:rPr lang="ru-RU" sz="2400" smtClean="0"/>
              <a:t>актуализировать проблемы социальной изолированности получателей соц. услуг с ОВЗ;</a:t>
            </a:r>
          </a:p>
          <a:p>
            <a:r>
              <a:rPr lang="ru-RU" sz="2400" smtClean="0"/>
              <a:t>содействовать их личностному и социальному развитию;</a:t>
            </a:r>
          </a:p>
          <a:p>
            <a:r>
              <a:rPr lang="ru-RU" sz="2400" smtClean="0"/>
              <a:t>определить пути решения и выработать алгоритм действия по внедрению модели интеграционных форм взаимодействия;</a:t>
            </a:r>
          </a:p>
          <a:p>
            <a:r>
              <a:rPr lang="ru-RU" sz="2400" smtClean="0"/>
              <a:t>заинтересовать новых партнеров;</a:t>
            </a:r>
          </a:p>
          <a:p>
            <a:r>
              <a:rPr lang="ru-RU" sz="2400" smtClean="0"/>
              <a:t>создать условия творческого взаимодействия различных социальных групп.</a:t>
            </a:r>
          </a:p>
          <a:p>
            <a:endParaRPr lang="ru-RU" sz="2400" smtClean="0"/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2200" smtClean="0"/>
              <a:t>Инициатор проекта</a:t>
            </a:r>
            <a:r>
              <a:rPr lang="ru-RU" sz="2700" smtClean="0"/>
              <a:t> –</a:t>
            </a:r>
            <a:br>
              <a:rPr lang="ru-RU" sz="2700" smtClean="0"/>
            </a:br>
            <a:r>
              <a:rPr lang="ru-RU" sz="2700" smtClean="0"/>
              <a:t> </a:t>
            </a:r>
            <a:r>
              <a:rPr lang="ru-RU" sz="2200" smtClean="0"/>
              <a:t>Автономная некоммерческая организация </a:t>
            </a:r>
            <a:br>
              <a:rPr lang="ru-RU" sz="4400" smtClean="0"/>
            </a:br>
            <a:r>
              <a:rPr lang="ru-RU" sz="2200" smtClean="0"/>
              <a:t>«Центр психолого-педагогической, медицинской и социальной    помощи «Добрыня»</a:t>
            </a:r>
            <a:br>
              <a:rPr lang="ru-RU" sz="4400" smtClean="0"/>
            </a:br>
            <a:endParaRPr lang="ru-RU"/>
          </a:p>
        </p:txBody>
      </p:sp>
      <p:pic>
        <p:nvPicPr>
          <p:cNvPr id="1027" name="Picture 3" descr="G:\_\фото КСТР\фото здания\DSC_94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1560" y="1556792"/>
            <a:ext cx="3721715" cy="24982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4283968" y="206084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 Функционирует с 1998 года. </a:t>
            </a:r>
          </a:p>
          <a:p>
            <a:endParaRPr lang="ru-RU" smtClean="0"/>
          </a:p>
          <a:p>
            <a:r>
              <a:rPr lang="ru-RU" smtClean="0"/>
              <a:t>Исполнительный директор  –</a:t>
            </a:r>
          </a:p>
          <a:p>
            <a:r>
              <a:rPr lang="ru-RU" err="1" smtClean="0"/>
              <a:t>Кицул Наталья Сергеевна.</a:t>
            </a:r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59632" y="5436348"/>
            <a:ext cx="6840760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Адрес : Курская область,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 Курчатов, ул. Энергетиков, д.2,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тел. 4-55-09, 4-15-58,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Ano</a:t>
            </a:r>
            <a:r>
              <a:rPr lang="ru-RU" sz="1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1400" b="1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Dobrinya</a:t>
            </a:r>
            <a:r>
              <a:rPr lang="ru-RU" sz="1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2016@</a:t>
            </a:r>
            <a:r>
              <a:rPr lang="en-US" sz="1400" b="1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yandex</a:t>
            </a:r>
            <a:r>
              <a:rPr lang="ru-RU" sz="1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400" b="1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ru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99592" y="4042839"/>
            <a:ext cx="7992888" cy="16619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Свидетельство о государственной регистрации - ОГРН 1164600050735 от 09.12.2016г.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В соответствии с Уставом от 07.02.2017г., организация предоставляет общественно-полезные услуги в сфере социальной поддержки и защиты граждан, деятельность в</a:t>
            </a:r>
            <a:r>
              <a:rPr lang="ru-RU" sz="6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области образования, здравоохранения (в том</a:t>
            </a:r>
            <a:r>
              <a:rPr kumimoji="0" lang="ru-RU" sz="1200" b="0" i="0" u="none" strike="noStrike" cap="none" normalizeH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числе реабилитации), профилактики и</a:t>
            </a:r>
            <a:r>
              <a:rPr lang="ru-RU" sz="6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охраны здоровья граждан, пропаганда здорового образа жизни,</a:t>
            </a:r>
            <a:r>
              <a:rPr kumimoji="0" lang="ru-RU" sz="1200" b="0" i="0" u="none" strike="noStrike" cap="none" normalizeH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физической культуры и спорта и другое для решения социально - средовой реабилитации и социально-бытовой адаптации лиц с ограниченными возможностями здоровья, детей с инвалидностью 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инвалидов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200" smtClean="0"/>
              <a:t>Социальный проект: </a:t>
            </a:r>
            <a:r>
              <a:rPr lang="ru-RU" sz="3200" smtClean="0"/>
              <a:t>« Курчатов - для Всех»</a:t>
            </a:r>
            <a:endParaRPr lang="ru-RU" sz="32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pPr algn="just"/>
            <a:r>
              <a:rPr lang="ru-RU" sz="2400" smtClean="0"/>
              <a:t>В мае 2017 года в целях создания и поддержки благоприятных условий проживания, быта и отдыха жителей города Курчатова, а также организации мероприятий по  озеленению городских общественных пространств вступило в силу соглашение о сотрудничестве с привлечением жителей, бизнеса и НКО.</a:t>
            </a:r>
          </a:p>
          <a:p>
            <a:pPr algn="just"/>
            <a:r>
              <a:rPr lang="ru-RU" sz="2400" smtClean="0"/>
              <a:t>В рамках соглашения появилась возможность создать по своему усмотрению цветочную клумбу, разместить малую архитектурную форму или арт-объект на городских общественных пространствах.</a:t>
            </a:r>
          </a:p>
          <a:p>
            <a:pPr algn="just">
              <a:buNone/>
            </a:pPr>
            <a:r>
              <a:rPr lang="ru-RU" sz="1800" smtClean="0"/>
              <a:t> </a:t>
            </a:r>
          </a:p>
          <a:p>
            <a:pPr algn="just">
              <a:buNone/>
            </a:pPr>
            <a:endParaRPr lang="ru-RU" sz="1800" smtClean="0"/>
          </a:p>
          <a:p>
            <a:pPr algn="just">
              <a:buFont typeface="Wingdings" pitchFamily="2" charset="2"/>
              <a:buChar char="v"/>
            </a:pPr>
            <a:endParaRPr lang="ru-RU" sz="1800" smtClean="0"/>
          </a:p>
          <a:p>
            <a:pPr algn="just">
              <a:buFont typeface="Wingdings" pitchFamily="2" charset="2"/>
              <a:buChar char="v"/>
            </a:pPr>
            <a:endParaRPr lang="ru-RU" sz="1800" smtClean="0"/>
          </a:p>
          <a:p>
            <a:pPr algn="just">
              <a:buFont typeface="Wingdings" pitchFamily="2" charset="2"/>
              <a:buChar char="v"/>
            </a:pPr>
            <a:endParaRPr lang="ru-RU" sz="1800" smtClean="0"/>
          </a:p>
          <a:p>
            <a:pPr algn="just"/>
            <a:endParaRPr lang="ru-RU" sz="1800" smtClean="0"/>
          </a:p>
          <a:p>
            <a:pPr algn="just"/>
            <a:endParaRPr lang="ru-RU" sz="2400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2000" smtClean="0"/>
              <a:t>В связи с этим. АНО «ЦППМСП «Добрыня», в рамках активной социальной ответственности, ведет работу по уходу и гармонизации следующих территорий:</a:t>
            </a:r>
            <a:br>
              <a:rPr lang="ru-RU" sz="1800" smtClean="0"/>
            </a:br>
            <a:endParaRPr lang="ru-RU" sz="1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b="1" smtClean="0"/>
              <a:t>Каштаны – детский городок «Изумрудный»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smtClean="0"/>
              <a:t>Клумбы №7, 8, 9,  - городская набережная 1й мкр.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err="1" smtClean="0"/>
              <a:t>Рокарий большой – вблизи хр. С. Саровского – верхний ярус.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smtClean="0"/>
              <a:t>Клумба на территории детского городка «Изумрудный»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err="1" smtClean="0"/>
              <a:t>Рокарий малый – за памятником «Пограничный знак».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smtClean="0"/>
              <a:t>Буковая поляна - вблизи хр. С. Саровского – верхний ярус.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smtClean="0"/>
              <a:t>«Сухой ручей» – вблизи Парка птиц.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smtClean="0"/>
              <a:t>«Барбарисовая поляна» – набережная «Теплый берег».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smtClean="0"/>
              <a:t>Клумбы № 1, 2, 3, 4, 5 – в Парке птиц</a:t>
            </a:r>
            <a:endParaRPr lang="ru-RU" sz="2400" b="1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2700" smtClean="0"/>
              <a:t>Каштаны – детский городок «Изумрудный»</a:t>
            </a:r>
            <a:br>
              <a:rPr lang="ru-RU" sz="4400" smtClean="0"/>
            </a:br>
            <a:endParaRPr lang="ru-RU"/>
          </a:p>
        </p:txBody>
      </p:sp>
      <p:pic>
        <p:nvPicPr>
          <p:cNvPr id="4099" name="Picture 3" descr="H:\центр111\каштаны\IMG_8695.JPG"/>
          <p:cNvPicPr>
            <a:picLocks noChangeAspect="1" noChangeArrowheads="1"/>
          </p:cNvPicPr>
          <p:nvPr/>
        </p:nvPicPr>
        <p:blipFill>
          <a:blip r:embed="rId2"/>
          <a:srcRect l="12987" r="24675"/>
          <a:stretch>
            <a:fillRect/>
          </a:stretch>
        </p:blipFill>
        <p:spPr bwMode="auto">
          <a:xfrm>
            <a:off x="1547664" y="3140968"/>
            <a:ext cx="1728192" cy="184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:\центр111\каштаны\IMG_869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1576" b="0"/>
          <a:stretch>
            <a:fillRect/>
          </a:stretch>
        </p:blipFill>
        <p:spPr bwMode="auto">
          <a:xfrm>
            <a:off x="611560" y="980728"/>
            <a:ext cx="1802116" cy="239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:\центр111\каштаны\IMG_8709.JPG"/>
          <p:cNvPicPr>
            <a:picLocks noChangeAspect="1" noChangeArrowheads="1"/>
          </p:cNvPicPr>
          <p:nvPr/>
        </p:nvPicPr>
        <p:blipFill>
          <a:blip r:embed="rId4"/>
          <a:srcRect l="17089" t="8861" r="8861" b="8861"/>
          <a:stretch>
            <a:fillRect/>
          </a:stretch>
        </p:blipFill>
        <p:spPr bwMode="auto">
          <a:xfrm>
            <a:off x="2915816" y="764704"/>
            <a:ext cx="181460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smtClean="0"/>
              <a:t>Клумбы №7, 8, 9,   </a:t>
            </a:r>
            <a:br>
              <a:rPr lang="ru-RU" sz="3100" smtClean="0"/>
            </a:br>
            <a:r>
              <a:rPr lang="ru-RU" sz="3100" smtClean="0"/>
              <a:t>городская набережная 1й мкр.</a:t>
            </a:r>
            <a:br>
              <a:rPr lang="ru-RU" sz="4400" smtClean="0"/>
            </a:br>
            <a:endParaRPr lang="ru-RU"/>
          </a:p>
        </p:txBody>
      </p:sp>
      <p:pic>
        <p:nvPicPr>
          <p:cNvPr id="19461" name="Picture 5" descr="C:\Users\Комиссарова АА\Desktop\пригодится\IMG_4706.JPG"/>
          <p:cNvPicPr>
            <a:picLocks noChangeAspect="1" noChangeArrowheads="1"/>
          </p:cNvPicPr>
          <p:nvPr/>
        </p:nvPicPr>
        <p:blipFill>
          <a:blip r:embed="rId2"/>
          <a:srcRect l="12963" r="20370"/>
          <a:stretch>
            <a:fillRect/>
          </a:stretch>
        </p:blipFill>
        <p:spPr bwMode="auto">
          <a:xfrm>
            <a:off x="5796136" y="3717032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C:\Users\Комиссарова АА\Desktop\пригодится\IMG_204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528" y="3861048"/>
            <a:ext cx="4228584" cy="281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l="26829" t="7317" r="4878" b="0"/>
          <a:stretch>
            <a:fillRect/>
          </a:stretch>
        </p:blipFill>
        <p:spPr bwMode="auto">
          <a:xfrm>
            <a:off x="179512" y="980728"/>
            <a:ext cx="2664296" cy="241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/>
          <a:srcRect l="20000" t="17143" r="20000" b="18571"/>
          <a:stretch>
            <a:fillRect/>
          </a:stretch>
        </p:blipFill>
        <p:spPr bwMode="auto">
          <a:xfrm>
            <a:off x="2339752" y="1916832"/>
            <a:ext cx="252028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6"/>
          <a:srcRect l="18182" t="27273" r="6887"/>
          <a:stretch>
            <a:fillRect/>
          </a:stretch>
        </p:blipFill>
        <p:spPr bwMode="auto">
          <a:xfrm>
            <a:off x="3347865" y="3501008"/>
            <a:ext cx="2998150" cy="193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6453336"/>
            <a:ext cx="8229600" cy="288032"/>
          </a:xfrm>
        </p:spPr>
        <p:txBody>
          <a:bodyPr>
            <a:normAutofit fontScale="55000" lnSpcReduction="20000"/>
          </a:bodyPr>
          <a:lstStyle/>
          <a:p>
            <a:endParaRPr lang="ru-RU"/>
          </a:p>
        </p:txBody>
      </p:sp>
      <p:pic>
        <p:nvPicPr>
          <p:cNvPr id="19466" name="Picture 10" descr="E:\Сергеева С.И\клумбы\IMG_7501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716016" y="1052736"/>
            <a:ext cx="388843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Apex</Template>
  <Company/>
  <PresentationFormat>On-screen Show (4:3)</PresentationFormat>
  <Paragraphs>79</Paragraphs>
  <Slides>22</Slides>
  <Notes>0</Notes>
  <TotalTime>1060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3">
      <vt:lpstr>Апекс</vt:lpstr>
      <vt:lpstr>Курчатов – для Всех</vt:lpstr>
      <vt:lpstr>Социальный проект: « Курчатов - для Всех»</vt:lpstr>
      <vt:lpstr>Цель проекта: консолидация усилий по улучшению жизни горожан г. Курчатова.</vt:lpstr>
      <vt:lpstr>Прогнозируемые эффекты и результаты:</vt:lpstr>
      <vt:lpstr>Инициатор проекта – Автономная некоммерческая организация «Центр психолого-педагогической, медицинской и социальной    помощи «Добрыня»</vt:lpstr>
      <vt:lpstr>Социальный проект: « Курчатов - для Всех»</vt:lpstr>
      <vt:lpstr>В связи с этим. АНО «ЦППМСП «Добрыня», в рамках активной социальной ответственности, ведет работу по уходу и гармонизации следующих территорий:</vt:lpstr>
      <vt:lpstr>Каштаны – детский городок «Изумрудный»</vt:lpstr>
      <vt:lpstr>Клумбы №7, 8, 9,   городская набережная 1й мкр.</vt:lpstr>
      <vt:lpstr>Рокарий большой – вблизи хр. С. Саровского – верхний ярус.</vt:lpstr>
      <vt:lpstr>Клумба на территории детского городка «Изумрудный»</vt:lpstr>
      <vt:lpstr>Рокарий малый за памятником «Пограничный знак».</vt:lpstr>
      <vt:lpstr>Буковая поляна  вблизи хр. С. Саровского – верхний ярус.</vt:lpstr>
      <vt:lpstr>«Сухой ручей» – вблизи Парка птиц</vt:lpstr>
      <vt:lpstr>«Барбарисовая поляна» – набережная «Теплый берег».</vt:lpstr>
      <vt:lpstr>Клумбы № 1, 2, 3, 4 – в Парке птиц</vt:lpstr>
      <vt:lpstr>АНО «ЦППМСП «Добрыня» - мастерская растениеводства (питомник) </vt:lpstr>
      <vt:lpstr>Механизмы вовлечения- Проведение публичных мероприятий на благоустроенном пространстве;</vt:lpstr>
      <vt:lpstr>Способ коммуникации - Информация о реализации проекта и его развитии публикуется в социальных сетях и СМИ.</vt:lpstr>
      <vt:lpstr>Механизм участия-</vt:lpstr>
      <vt:lpstr>Результат практики:</vt:lpstr>
      <vt:lpstr>ПовторяемостьСроки реализации проекта – 2017г. -2020г.Закрепленные территории требуют постоянного ухода и гармонизации.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Курчатов – для Всех</dc:title>
  <dc:creator>Комиссарова АА</dc:creator>
  <cp:lastModifiedBy>Комиссарова АА</cp:lastModifiedBy>
  <cp:revision>113</cp:revision>
  <dcterms:created xsi:type="dcterms:W3CDTF">2020-10-14T12:05:23Z</dcterms:created>
  <dcterms:modified xsi:type="dcterms:W3CDTF">2020-10-27T13:26:07Z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1899845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